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2171" autoAdjust="0"/>
  </p:normalViewPr>
  <p:slideViewPr>
    <p:cSldViewPr snapToGrid="0">
      <p:cViewPr varScale="1">
        <p:scale>
          <a:sx n="82" d="100"/>
          <a:sy n="82" d="100"/>
        </p:scale>
        <p:origin x="141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59FAF-79E1-4F40-8EA4-AE8D8977F5AC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6A92-03F0-4528-A6CA-789ADD8DC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5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Original article: </a:t>
            </a:r>
          </a:p>
          <a:p>
            <a:r>
              <a:rPr lang="en-US" dirty="0"/>
              <a:t>Clark, C. J., </a:t>
            </a:r>
            <a:r>
              <a:rPr lang="en-US" dirty="0" err="1"/>
              <a:t>Luguri</a:t>
            </a:r>
            <a:r>
              <a:rPr lang="en-US" dirty="0"/>
              <a:t>, J. B., Ditto, P. H., </a:t>
            </a:r>
            <a:r>
              <a:rPr lang="en-US" dirty="0" err="1"/>
              <a:t>Knobe</a:t>
            </a:r>
            <a:r>
              <a:rPr lang="en-US" dirty="0"/>
              <a:t>, J., </a:t>
            </a:r>
            <a:r>
              <a:rPr lang="en-US" dirty="0" err="1"/>
              <a:t>Shariff</a:t>
            </a:r>
            <a:r>
              <a:rPr lang="en-US" dirty="0"/>
              <a:t>, A. F., &amp; </a:t>
            </a:r>
            <a:r>
              <a:rPr lang="en-US" dirty="0" err="1"/>
              <a:t>Baumeister</a:t>
            </a:r>
            <a:r>
              <a:rPr lang="en-US" dirty="0"/>
              <a:t>, R. F. (2014). Free to punish: A motivated account of free will belief. Journal of personality and social psychology, 106(4), 501.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6A92-03F0-4528-A6CA-789ADD8DC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61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Original article: </a:t>
            </a:r>
          </a:p>
          <a:p>
            <a:r>
              <a:rPr lang="en-US" dirty="0"/>
              <a:t>Tang, S., Shepherd, S., &amp; Kay, A. C. (2014). Do Difficult Decisions Motivate Belief in Fate? A Test in the Context of the 2012 US Presidential Election. 25(4) 1046-1048.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6A92-03F0-4528-A6CA-789ADD8DC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9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Original article: </a:t>
            </a:r>
          </a:p>
          <a:p>
            <a:r>
              <a:rPr lang="en-US" dirty="0"/>
              <a:t>Tang, S., Shepherd, S., &amp; Kay, A. C. (2014). Do Difficult Decisions Motivate Belief in Fate? A Test in the Context of the 2012 US Presidential Election. 25(4) 1046-1048.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6A92-03F0-4528-A6CA-789ADD8DC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7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4C8C-1B56-418C-B4AD-203ABE6A1DC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E3F6-045C-4226-9265-97FE3ADC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2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4C8C-1B56-418C-B4AD-203ABE6A1DC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E3F6-045C-4226-9265-97FE3ADC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9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4C8C-1B56-418C-B4AD-203ABE6A1DC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E3F6-045C-4226-9265-97FE3ADC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5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4C8C-1B56-418C-B4AD-203ABE6A1DC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E3F6-045C-4226-9265-97FE3ADC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8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4C8C-1B56-418C-B4AD-203ABE6A1DC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E3F6-045C-4226-9265-97FE3ADC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4C8C-1B56-418C-B4AD-203ABE6A1DC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E3F6-045C-4226-9265-97FE3ADC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3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4C8C-1B56-418C-B4AD-203ABE6A1DC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E3F6-045C-4226-9265-97FE3ADC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7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4C8C-1B56-418C-B4AD-203ABE6A1DC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E3F6-045C-4226-9265-97FE3ADC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8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4C8C-1B56-418C-B4AD-203ABE6A1DC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E3F6-045C-4226-9265-97FE3ADC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6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4C8C-1B56-418C-B4AD-203ABE6A1DC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E3F6-045C-4226-9265-97FE3ADC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8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4C8C-1B56-418C-B4AD-203ABE6A1DC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E3F6-045C-4226-9265-97FE3ADC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74C8C-1B56-418C-B4AD-203ABE6A1DC8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AE3F6-045C-4226-9265-97FE3ADCC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5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atacolada.org/6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hlinkClick r:id="rId2"/>
              </a:rPr>
              <a:t>DataColada</a:t>
            </a:r>
            <a:r>
              <a:rPr lang="en-US" dirty="0">
                <a:hlinkClick r:id="rId2"/>
              </a:rPr>
              <a:t>[60] </a:t>
            </a:r>
            <a:r>
              <a:rPr lang="en-US" dirty="0"/>
              <a:t>Appendix.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Additional examples of erroneously selected tests results by </a:t>
            </a:r>
            <a:r>
              <a:rPr lang="en-US" sz="3200" b="1" dirty="0" err="1"/>
              <a:t>Motyl</a:t>
            </a:r>
            <a:r>
              <a:rPr lang="en-US" sz="3200" b="1" dirty="0"/>
              <a:t> et al.</a:t>
            </a:r>
          </a:p>
        </p:txBody>
      </p:sp>
    </p:spTree>
    <p:extLst>
      <p:ext uri="{BB962C8B-B14F-4D97-AF65-F5344CB8AC3E}">
        <p14:creationId xmlns:p14="http://schemas.microsoft.com/office/powerpoint/2010/main" val="1297208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428" y="-288503"/>
            <a:ext cx="8761282" cy="1325563"/>
          </a:xfrm>
        </p:spPr>
        <p:txBody>
          <a:bodyPr/>
          <a:lstStyle/>
          <a:p>
            <a:pPr algn="ctr"/>
            <a:r>
              <a:rPr lang="en-US" b="1" dirty="0"/>
              <a:t>Extra Example 1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37060"/>
            <a:ext cx="7886700" cy="4351338"/>
          </a:xfrm>
        </p:spPr>
        <p:txBody>
          <a:bodyPr/>
          <a:lstStyle/>
          <a:p>
            <a:r>
              <a:rPr lang="en-US" b="1" dirty="0"/>
              <a:t>Original hypothesis</a:t>
            </a:r>
            <a:endParaRPr lang="en-US" sz="1600" dirty="0"/>
          </a:p>
          <a:p>
            <a:pPr lvl="1"/>
            <a:r>
              <a:rPr lang="en-US" dirty="0"/>
              <a:t>Reading about robbery will increase belief in free will</a:t>
            </a:r>
          </a:p>
          <a:p>
            <a:r>
              <a:rPr lang="en-US" b="1" dirty="0"/>
              <a:t>Relevant test</a:t>
            </a:r>
          </a:p>
          <a:p>
            <a:pPr lvl="1"/>
            <a:r>
              <a:rPr lang="en-US" dirty="0"/>
              <a:t>Free will in robbery vs control condition (</a:t>
            </a:r>
            <a:r>
              <a:rPr lang="en-US" dirty="0">
                <a:solidFill>
                  <a:srgbClr val="0070C0"/>
                </a:solidFill>
              </a:rPr>
              <a:t>p=.029</a:t>
            </a:r>
            <a:r>
              <a:rPr lang="en-US" dirty="0"/>
              <a:t>)</a:t>
            </a:r>
          </a:p>
          <a:p>
            <a:r>
              <a:rPr lang="en-US" b="1" dirty="0"/>
              <a:t>Wrongly selected by JPSP authors </a:t>
            </a:r>
          </a:p>
          <a:p>
            <a:pPr lvl="1"/>
            <a:r>
              <a:rPr lang="en-US" dirty="0"/>
              <a:t>People want to punish robbers</a:t>
            </a:r>
            <a:r>
              <a:rPr lang="en-US" sz="1300" dirty="0"/>
              <a:t> (</a:t>
            </a:r>
            <a:r>
              <a:rPr lang="en-US" sz="1300" dirty="0">
                <a:solidFill>
                  <a:srgbClr val="FF0000"/>
                </a:solidFill>
              </a:rPr>
              <a:t>p= .00000000000000000000000228</a:t>
            </a:r>
            <a:r>
              <a:rPr lang="en-US" sz="1300" dirty="0"/>
              <a:t>)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65" y="3813618"/>
            <a:ext cx="2743200" cy="8995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2"/>
          <a:stretch/>
        </p:blipFill>
        <p:spPr bwMode="auto">
          <a:xfrm>
            <a:off x="233428" y="4713119"/>
            <a:ext cx="3187947" cy="22143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375" y="4104640"/>
            <a:ext cx="3105765" cy="2352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36272" y="4384939"/>
            <a:ext cx="2390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</a:rPr>
              <a:t>Correct</a:t>
            </a:r>
            <a:r>
              <a:rPr lang="en-US" sz="1200" dirty="0">
                <a:solidFill>
                  <a:schemeClr val="accent1"/>
                </a:solidFill>
              </a:rPr>
              <a:t>.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These test hypothesis of interest</a:t>
            </a:r>
            <a:r>
              <a:rPr lang="en-US" sz="1200" dirty="0">
                <a:solidFill>
                  <a:schemeClr val="tx2"/>
                </a:solidFill>
              </a:rPr>
              <a:t>. </a:t>
            </a:r>
          </a:p>
        </p:txBody>
      </p:sp>
      <p:cxnSp>
        <p:nvCxnSpPr>
          <p:cNvPr id="8" name="Straight Arrow Connector 7"/>
          <p:cNvCxnSpPr>
            <a:cxnSpLocks/>
            <a:stCxn id="7" idx="1"/>
          </p:cNvCxnSpPr>
          <p:nvPr/>
        </p:nvCxnSpPr>
        <p:spPr>
          <a:xfrm flipH="1" flipV="1">
            <a:off x="4650274" y="4613540"/>
            <a:ext cx="2285998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  <a:stCxn id="7" idx="1"/>
          </p:cNvCxnSpPr>
          <p:nvPr/>
        </p:nvCxnSpPr>
        <p:spPr>
          <a:xfrm flipH="1">
            <a:off x="6269706" y="4615772"/>
            <a:ext cx="666566" cy="410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35050" y="5225083"/>
            <a:ext cx="2369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Incorrect.</a:t>
            </a:r>
          </a:p>
          <a:p>
            <a:r>
              <a:rPr lang="en-US" sz="1200" dirty="0">
                <a:solidFill>
                  <a:srgbClr val="FF0000"/>
                </a:solidFill>
              </a:rPr>
              <a:t>The JPSP authors selected this test.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H="1">
            <a:off x="4650275" y="5607698"/>
            <a:ext cx="2285997" cy="158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91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428" y="-288503"/>
            <a:ext cx="8761282" cy="1325563"/>
          </a:xfrm>
        </p:spPr>
        <p:txBody>
          <a:bodyPr/>
          <a:lstStyle/>
          <a:p>
            <a:pPr algn="ctr"/>
            <a:r>
              <a:rPr lang="en-US" b="1" dirty="0"/>
              <a:t>Extra Example 2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038" y="806610"/>
            <a:ext cx="8552672" cy="4351338"/>
          </a:xfrm>
        </p:spPr>
        <p:txBody>
          <a:bodyPr/>
          <a:lstStyle/>
          <a:p>
            <a:r>
              <a:rPr lang="en-US" b="1" dirty="0"/>
              <a:t>Original hypothesis</a:t>
            </a:r>
            <a:endParaRPr lang="en-US" sz="1600" dirty="0"/>
          </a:p>
          <a:p>
            <a:pPr lvl="1"/>
            <a:r>
              <a:rPr lang="en-US" dirty="0"/>
              <a:t>Facing decisions with similar options increases belief in fate</a:t>
            </a:r>
          </a:p>
          <a:p>
            <a:r>
              <a:rPr lang="en-US" b="1" dirty="0"/>
              <a:t>Relevant test</a:t>
            </a:r>
          </a:p>
          <a:p>
            <a:pPr lvl="1"/>
            <a:r>
              <a:rPr lang="en-US" dirty="0"/>
              <a:t>Does belief in fate differ cross conditions? (</a:t>
            </a:r>
            <a:r>
              <a:rPr lang="en-US" dirty="0">
                <a:solidFill>
                  <a:srgbClr val="0070C0"/>
                </a:solidFill>
              </a:rPr>
              <a:t>p=.057</a:t>
            </a:r>
            <a:r>
              <a:rPr lang="en-US" dirty="0"/>
              <a:t>)</a:t>
            </a:r>
          </a:p>
          <a:p>
            <a:r>
              <a:rPr lang="en-US" b="1" dirty="0"/>
              <a:t>Wrongly selected by JPSP authors </a:t>
            </a:r>
          </a:p>
          <a:p>
            <a:pPr lvl="1"/>
            <a:r>
              <a:rPr lang="en-US" dirty="0"/>
              <a:t>Are similar options similar? (</a:t>
            </a:r>
            <a:r>
              <a:rPr lang="en-US" sz="1600" dirty="0">
                <a:solidFill>
                  <a:srgbClr val="FF0000"/>
                </a:solidFill>
              </a:rPr>
              <a:t>p= .00000000000000000021)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31436" y="6110188"/>
            <a:ext cx="2390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</a:rPr>
              <a:t>Correct</a:t>
            </a:r>
            <a:r>
              <a:rPr lang="en-US" sz="1200" dirty="0">
                <a:solidFill>
                  <a:schemeClr val="accent1"/>
                </a:solidFill>
              </a:rPr>
              <a:t>.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They should have selected this one</a:t>
            </a:r>
            <a:endParaRPr lang="en-US" sz="1200" dirty="0">
              <a:solidFill>
                <a:schemeClr val="tx2"/>
              </a:solidFill>
            </a:endParaRP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 flipV="1">
            <a:off x="4202405" y="6447931"/>
            <a:ext cx="2285998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64175" y="4534214"/>
            <a:ext cx="2369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Incorrect.</a:t>
            </a:r>
          </a:p>
          <a:p>
            <a:r>
              <a:rPr lang="en-US" sz="1200" dirty="0">
                <a:solidFill>
                  <a:srgbClr val="FF0000"/>
                </a:solidFill>
              </a:rPr>
              <a:t>The JPSP authors selected this test.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H="1">
            <a:off x="3769568" y="4995879"/>
            <a:ext cx="2285997" cy="158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61" y="3915857"/>
            <a:ext cx="3610784" cy="9381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61" y="4846604"/>
            <a:ext cx="3648107" cy="90247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461" y="5888817"/>
            <a:ext cx="3937911" cy="72848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9098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36" y="3711760"/>
            <a:ext cx="3462670" cy="28105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897" y="-262510"/>
            <a:ext cx="876128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Extra Example 3</a:t>
            </a:r>
            <a:endParaRPr lang="en-US" sz="40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32" y="400273"/>
            <a:ext cx="8552672" cy="4351338"/>
          </a:xfrm>
        </p:spPr>
        <p:txBody>
          <a:bodyPr/>
          <a:lstStyle/>
          <a:p>
            <a:r>
              <a:rPr lang="en-US" b="1" dirty="0"/>
              <a:t>Original hypothesis</a:t>
            </a:r>
            <a:endParaRPr lang="en-US" sz="1600" dirty="0"/>
          </a:p>
          <a:p>
            <a:pPr lvl="1"/>
            <a:r>
              <a:rPr lang="en-US" sz="2000" dirty="0"/>
              <a:t>H1: low severity wrongs: leaders are punished less.</a:t>
            </a:r>
          </a:p>
          <a:p>
            <a:pPr lvl="1"/>
            <a:r>
              <a:rPr lang="en-US" sz="2000" dirty="0"/>
              <a:t>H2: high severity wrongs: leaders are punished more.</a:t>
            </a:r>
          </a:p>
          <a:p>
            <a:r>
              <a:rPr lang="en-US" b="1" dirty="0"/>
              <a:t>Relevant test: </a:t>
            </a:r>
            <a:r>
              <a:rPr lang="en-US" dirty="0"/>
              <a:t>Two simple effects.</a:t>
            </a:r>
          </a:p>
          <a:p>
            <a:pPr lvl="1"/>
            <a:r>
              <a:rPr lang="en-US" dirty="0"/>
              <a:t>Low severity: leaders punished less     (</a:t>
            </a:r>
            <a:r>
              <a:rPr lang="en-US" dirty="0">
                <a:solidFill>
                  <a:srgbClr val="0070C0"/>
                </a:solidFill>
              </a:rPr>
              <a:t>p=.0005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High severity: leaders punished more  (</a:t>
            </a:r>
            <a:r>
              <a:rPr lang="en-US" dirty="0">
                <a:solidFill>
                  <a:srgbClr val="0070C0"/>
                </a:solidFill>
              </a:rPr>
              <a:t>p=.0366</a:t>
            </a:r>
            <a:r>
              <a:rPr lang="en-US" dirty="0"/>
              <a:t>)</a:t>
            </a:r>
          </a:p>
          <a:p>
            <a:r>
              <a:rPr lang="en-US" b="1" dirty="0"/>
              <a:t>Wrongly selected by JPSP authors </a:t>
            </a:r>
          </a:p>
          <a:p>
            <a:pPr lvl="1"/>
            <a:r>
              <a:rPr lang="en-US" dirty="0"/>
              <a:t>Interaction: severity*leader (</a:t>
            </a:r>
            <a:r>
              <a:rPr lang="en-US" dirty="0">
                <a:solidFill>
                  <a:srgbClr val="FF0000"/>
                </a:solidFill>
              </a:rPr>
              <a:t>p=.00009</a:t>
            </a:r>
            <a:r>
              <a:rPr lang="en-US" dirty="0"/>
              <a:t>)</a:t>
            </a:r>
            <a:endParaRPr lang="en-US" sz="12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18256" y="5839600"/>
            <a:ext cx="2390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</a:rPr>
              <a:t>Correct</a:t>
            </a:r>
            <a:r>
              <a:rPr lang="en-US" sz="1200" dirty="0">
                <a:solidFill>
                  <a:schemeClr val="accent1"/>
                </a:solidFill>
              </a:rPr>
              <a:t>.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They should have selected both simple effects</a:t>
            </a:r>
            <a:endParaRPr lang="en-US" sz="1200" dirty="0">
              <a:solidFill>
                <a:schemeClr val="tx2"/>
              </a:solidFill>
            </a:endParaRP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 flipV="1">
            <a:off x="2547257" y="5924939"/>
            <a:ext cx="4084179" cy="336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38538" y="4782161"/>
            <a:ext cx="3426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Incorrect.</a:t>
            </a:r>
          </a:p>
          <a:p>
            <a:r>
              <a:rPr lang="en-US" sz="1200" dirty="0">
                <a:solidFill>
                  <a:srgbClr val="FF0000"/>
                </a:solidFill>
              </a:rPr>
              <a:t>The JPSP authors selected the interaction.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H="1" flipV="1">
            <a:off x="1324947" y="4751611"/>
            <a:ext cx="3788231" cy="2108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</p:cNvCxnSpPr>
          <p:nvPr/>
        </p:nvCxnSpPr>
        <p:spPr>
          <a:xfrm flipH="1">
            <a:off x="1231641" y="6261318"/>
            <a:ext cx="5290457" cy="210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50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387</Words>
  <Application>Microsoft Office PowerPoint</Application>
  <PresentationFormat>On-screen Show (4:3)</PresentationFormat>
  <Paragraphs>48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DataColada[60] Appendix. </vt:lpstr>
      <vt:lpstr>Extra Example 1</vt:lpstr>
      <vt:lpstr>Extra Example 2</vt:lpstr>
      <vt:lpstr>Extra Example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DataColada[60] Appendix.</dc:title>
  <dc:creator>Uri Simonsohn</dc:creator>
  <cp:lastModifiedBy>Uri Simonsohn</cp:lastModifiedBy>
  <cp:revision>14</cp:revision>
  <dcterms:created xsi:type="dcterms:W3CDTF">2017-05-07T22:24:58Z</dcterms:created>
  <dcterms:modified xsi:type="dcterms:W3CDTF">2017-05-08T01:50:33Z</dcterms:modified>
</cp:coreProperties>
</file>