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6" r:id="rId3"/>
    <p:sldId id="297" r:id="rId4"/>
    <p:sldId id="299" r:id="rId5"/>
    <p:sldId id="298" r:id="rId6"/>
    <p:sldId id="310" r:id="rId7"/>
    <p:sldId id="300" r:id="rId8"/>
    <p:sldId id="301" r:id="rId9"/>
    <p:sldId id="302" r:id="rId10"/>
    <p:sldId id="262" r:id="rId11"/>
    <p:sldId id="264" r:id="rId12"/>
    <p:sldId id="266" r:id="rId13"/>
    <p:sldId id="267" r:id="rId14"/>
    <p:sldId id="318" r:id="rId15"/>
    <p:sldId id="271" r:id="rId16"/>
    <p:sldId id="272" r:id="rId17"/>
    <p:sldId id="273" r:id="rId18"/>
    <p:sldId id="280" r:id="rId19"/>
    <p:sldId id="281" r:id="rId20"/>
    <p:sldId id="277" r:id="rId21"/>
    <p:sldId id="284" r:id="rId22"/>
    <p:sldId id="283" r:id="rId23"/>
    <p:sldId id="307" r:id="rId24"/>
    <p:sldId id="312" r:id="rId25"/>
    <p:sldId id="313" r:id="rId26"/>
    <p:sldId id="311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62" autoAdjust="0"/>
  </p:normalViewPr>
  <p:slideViewPr>
    <p:cSldViewPr>
      <p:cViewPr varScale="1">
        <p:scale>
          <a:sx n="96" d="100"/>
          <a:sy n="96" d="100"/>
        </p:scale>
        <p:origin x="-20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3376B-E274-47D0-8C1A-5E41185CC0ED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357E-6BEE-4AEC-A54B-435364093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3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4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4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makes </a:t>
            </a:r>
            <a:r>
              <a:rPr lang="en-US" baseline="0" dirty="0" smtClean="0"/>
              <a:t>people realize we don’t care if the effect was 1 or 2 or 3 seconds, but we do care what the p-value was.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70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78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3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61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13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33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\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581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3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4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79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05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3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1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the equivalence</a:t>
            </a:r>
            <a:r>
              <a:rPr lang="en-US" baseline="0" dirty="0" smtClean="0"/>
              <a:t> of default </a:t>
            </a:r>
            <a:r>
              <a:rPr lang="en-US" baseline="0" dirty="0" err="1" smtClean="0"/>
              <a:t>Beyesian</a:t>
            </a:r>
            <a:r>
              <a:rPr lang="en-US" baseline="0" dirty="0" smtClean="0"/>
              <a:t> with alpha=.01 is obtained for sample sizes within the range typically run in psychology. For much larger samples a Bayes factor of 3 implies a lower p-value.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nice example is the most recent verbal overshadowing RRR replication in </a:t>
            </a:r>
            <a:r>
              <a:rPr lang="en-US" i="1" baseline="0" dirty="0" smtClean="0"/>
              <a:t>Perspectives</a:t>
            </a:r>
            <a:r>
              <a:rPr lang="en-US" baseline="0" dirty="0" smtClean="0"/>
              <a:t>. The data “support” the null using N(0,1) as the </a:t>
            </a:r>
            <a:r>
              <a:rPr lang="en-US" baseline="0" dirty="0" err="1" smtClean="0"/>
              <a:t>alterantive</a:t>
            </a:r>
            <a:r>
              <a:rPr lang="en-US" baseline="0" dirty="0" smtClean="0"/>
              <a:t>, but most readers of the paper would </a:t>
            </a:r>
            <a:r>
              <a:rPr lang="en-US" baseline="0" dirty="0" err="1" smtClean="0"/>
              <a:t>concoude</a:t>
            </a:r>
            <a:r>
              <a:rPr lang="en-US" baseline="0" dirty="0" smtClean="0"/>
              <a:t> the data support the alternative.</a:t>
            </a:r>
          </a:p>
          <a:p>
            <a:r>
              <a:rPr lang="en-US" baseline="0" dirty="0" smtClean="0"/>
              <a:t>All we need to do to conclude that is change the alternative to </a:t>
            </a:r>
            <a:r>
              <a:rPr lang="en-US" baseline="0" dirty="0" err="1" smtClean="0"/>
              <a:t>d~N</a:t>
            </a:r>
            <a:r>
              <a:rPr lang="en-US" baseline="0" dirty="0" smtClean="0"/>
              <a:t>(0,</a:t>
            </a:r>
            <a:r>
              <a:rPr lang="en-US" b="1" baseline="0" dirty="0" smtClean="0"/>
              <a:t>.</a:t>
            </a:r>
            <a:r>
              <a:rPr lang="en-US" baseline="0" dirty="0" smtClean="0"/>
              <a:t>1)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069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74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6357E-6BEE-4AEC-A54B-4353640933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78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3829-578A-418A-A2A8-C9A2C769E9F2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8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0410-641E-4DCD-903A-0A70E5CC1CE3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6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7BFE5-D570-4382-A006-1D877684BC4F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3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E785-74D6-4306-9E0A-AD6800591DDD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4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38E5-51E7-40A4-89AA-5723B97E7C4D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7442C-6F43-4A20-9F8E-1CA0969DD97F}" type="datetime1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5F34-7362-436F-93F4-006C1395FD2E}" type="datetime1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7F23-B5CB-4755-91E0-4E1F103F46DB}" type="datetime1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E70D-F36E-46DD-88F2-48FDDE666F95}" type="datetime1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5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8505-E081-4DC5-BDF2-3BD3CD37DA59}" type="datetime1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8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F9B4-5511-419C-9FD7-91777A20E7A0}" type="datetime1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CE63-9982-4D9E-AABF-9D130510DEDB}" type="datetime1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E5F4-3E04-4006-8C62-F4A223F89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esp.org/confer.htm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Could you repeat the question please?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7" y="5486400"/>
            <a:ext cx="6400800" cy="1752600"/>
          </a:xfrm>
        </p:spPr>
        <p:txBody>
          <a:bodyPr/>
          <a:lstStyle/>
          <a:p>
            <a:r>
              <a:rPr lang="en-US" dirty="0" smtClean="0"/>
              <a:t>Uri Simonsohn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6038437"/>
            <a:ext cx="1676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ri\Research\ZZ - - -Not current\PRESENTATIONS\BDRM 2004\wharton symb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19399"/>
            <a:ext cx="211455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52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SESP 2014</a:t>
            </a:r>
            <a:r>
              <a:rPr lang="en-US" dirty="0" smtClean="0"/>
              <a:t> – Friday October 3</a:t>
            </a:r>
            <a:r>
              <a:rPr lang="en-US" baseline="30000" dirty="0" smtClean="0"/>
              <a:t>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question are </a:t>
            </a:r>
            <a:r>
              <a:rPr lang="en-US" b="1" i="1" dirty="0" smtClean="0"/>
              <a:t>you</a:t>
            </a:r>
            <a:r>
              <a:rPr lang="en-US" b="1" dirty="0" smtClean="0"/>
              <a:t> interested on?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38400"/>
            <a:ext cx="2257316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844" y="2438400"/>
            <a:ext cx="3861226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Control: 7.12 seconds</a:t>
            </a:r>
          </a:p>
          <a:p>
            <a:r>
              <a:rPr lang="en-US" dirty="0" smtClean="0"/>
              <a:t>Bingo: 8.44</a:t>
            </a:r>
          </a:p>
          <a:p>
            <a:r>
              <a:rPr lang="en-US" dirty="0" smtClean="0"/>
              <a:t>Bingo: 7.66</a:t>
            </a:r>
          </a:p>
          <a:p>
            <a:r>
              <a:rPr lang="en-US" dirty="0" smtClean="0"/>
              <a:t>Bingo: 11.08</a:t>
            </a:r>
          </a:p>
          <a:p>
            <a:r>
              <a:rPr lang="en-US" dirty="0" smtClean="0"/>
              <a:t>Bingo: 7.88</a:t>
            </a:r>
          </a:p>
          <a:p>
            <a:r>
              <a:rPr lang="en-US" dirty="0" smtClean="0"/>
              <a:t>Bingo: 8.24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Bingo 8.24 seconds</a:t>
            </a:r>
          </a:p>
          <a:p>
            <a:pPr marL="457200" lvl="1" indent="0">
              <a:buNone/>
            </a:pPr>
            <a:r>
              <a:rPr lang="en-US" i="1" dirty="0" smtClean="0"/>
              <a:t>p </a:t>
            </a:r>
            <a:r>
              <a:rPr lang="en-US" dirty="0" smtClean="0"/>
              <a:t>= .079</a:t>
            </a:r>
          </a:p>
          <a:p>
            <a:pPr marL="457200" lvl="1" indent="0">
              <a:buNone/>
            </a:pPr>
            <a:r>
              <a:rPr lang="en-US" i="1" dirty="0" smtClean="0"/>
              <a:t>p </a:t>
            </a:r>
            <a:r>
              <a:rPr lang="en-US" dirty="0" smtClean="0"/>
              <a:t>= .0001</a:t>
            </a:r>
          </a:p>
          <a:p>
            <a:pPr marL="457200" lvl="1" indent="0">
              <a:buNone/>
            </a:pPr>
            <a:r>
              <a:rPr lang="en-US" i="1" dirty="0" smtClean="0"/>
              <a:t>p </a:t>
            </a:r>
            <a:r>
              <a:rPr lang="en-US" dirty="0" smtClean="0"/>
              <a:t>= .0000001</a:t>
            </a:r>
          </a:p>
          <a:p>
            <a:pPr marL="457200" lvl="1" indent="0">
              <a:buNone/>
            </a:pPr>
            <a:r>
              <a:rPr lang="en-US" i="1" dirty="0" smtClean="0"/>
              <a:t>p </a:t>
            </a:r>
            <a:r>
              <a:rPr lang="en-US" dirty="0" smtClean="0"/>
              <a:t>= .049</a:t>
            </a:r>
          </a:p>
          <a:p>
            <a:pPr marL="457200" lvl="1" indent="0">
              <a:buNone/>
            </a:pPr>
            <a:r>
              <a:rPr lang="en-US" i="1" dirty="0" smtClean="0"/>
              <a:t>p </a:t>
            </a:r>
            <a:r>
              <a:rPr lang="en-US" dirty="0" smtClean="0"/>
              <a:t>= .0079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6809" y="3581400"/>
            <a:ext cx="2743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3314700"/>
            <a:ext cx="2743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815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0122 0.094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0122 0.09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8" grpId="0" animBg="1"/>
      <p:bldP spid="18" grpId="1" animBg="1"/>
      <p:bldP spid="18" grpId="2" animBg="1"/>
      <p:bldP spid="19" grpId="0" animBg="1"/>
      <p:bldP spid="19" grpId="1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theories are about existence of effects</a:t>
            </a:r>
          </a:p>
          <a:p>
            <a:endParaRPr lang="en-US" dirty="0" smtClean="0"/>
          </a:p>
          <a:p>
            <a:r>
              <a:rPr lang="en-US" dirty="0" smtClean="0"/>
              <a:t>Our questions are about existence of effects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p</a:t>
            </a:r>
            <a:r>
              <a:rPr lang="en-US" dirty="0" smtClean="0"/>
              <a:t>-value: tool that informs existence of effect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Oh yeah?</a:t>
            </a:r>
            <a:br>
              <a:rPr lang="en-US" b="1" dirty="0" smtClean="0"/>
            </a:br>
            <a:r>
              <a:rPr lang="en-US" sz="3600" i="1" dirty="0" smtClean="0"/>
              <a:t>Null is always false!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Big N </a:t>
            </a:r>
            <a:r>
              <a:rPr lang="en-US" b="1" dirty="0" smtClean="0">
                <a:sym typeface="Wingdings" panose="05000000000000000000" pitchFamily="2" charset="2"/>
              </a:rPr>
              <a:t>  anything**</a:t>
            </a:r>
            <a:endParaRPr lang="en-US" b="1" dirty="0" smtClean="0"/>
          </a:p>
          <a:p>
            <a:r>
              <a:rPr lang="en-US" b="1" dirty="0" smtClean="0"/>
              <a:t>Do we really care if with N=10,000:</a:t>
            </a:r>
          </a:p>
          <a:p>
            <a:pPr lvl="1"/>
            <a:r>
              <a:rPr lang="en-US" dirty="0" smtClean="0"/>
              <a:t>Control: 7.12 seconds</a:t>
            </a:r>
          </a:p>
          <a:p>
            <a:pPr lvl="1"/>
            <a:r>
              <a:rPr lang="en-US" dirty="0" smtClean="0"/>
              <a:t>Bingo: 7.16 seconds </a:t>
            </a:r>
          </a:p>
          <a:p>
            <a:pPr marL="457200" lvl="1" indent="0">
              <a:buNone/>
            </a:pPr>
            <a:r>
              <a:rPr lang="en-US" dirty="0" smtClean="0"/>
              <a:t>p&lt;.01?</a:t>
            </a:r>
          </a:p>
          <a:p>
            <a:pPr marL="0" indent="0">
              <a:buNone/>
            </a:pPr>
            <a:r>
              <a:rPr lang="en-US" b="1" dirty="0" smtClean="0"/>
              <a:t>Answer 1</a:t>
            </a:r>
            <a:r>
              <a:rPr lang="en-US" dirty="0" smtClean="0"/>
              <a:t>: Maybe!</a:t>
            </a:r>
          </a:p>
          <a:p>
            <a:pPr marL="0" indent="0">
              <a:buNone/>
            </a:pPr>
            <a:r>
              <a:rPr lang="en-US" b="1" dirty="0" smtClean="0"/>
              <a:t>Answer 2</a:t>
            </a:r>
            <a:r>
              <a:rPr lang="en-US" dirty="0" smtClean="0"/>
              <a:t>: Big 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not </a:t>
            </a:r>
            <a:r>
              <a:rPr lang="en-US" dirty="0" smtClean="0"/>
              <a:t>everything is **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Simonsohn (2011)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N=12.8 million</a:t>
            </a:r>
          </a:p>
          <a:p>
            <a:r>
              <a:rPr lang="en-US" i="1" smtClean="0"/>
              <a:t>February </a:t>
            </a:r>
            <a:r>
              <a:rPr lang="en-US" i="1" dirty="0" smtClean="0"/>
              <a:t>2</a:t>
            </a:r>
            <a:r>
              <a:rPr lang="en-US" i="1" baseline="30000" dirty="0" smtClean="0"/>
              <a:t>nd</a:t>
            </a:r>
            <a:r>
              <a:rPr lang="en-US" i="1" dirty="0" smtClean="0"/>
              <a:t> birthday </a:t>
            </a:r>
          </a:p>
          <a:p>
            <a:pPr lvl="1"/>
            <a:r>
              <a:rPr lang="en-US" i="1" dirty="0" smtClean="0"/>
              <a:t>Live in 2</a:t>
            </a:r>
            <a:r>
              <a:rPr lang="en-US" i="1" baseline="30000" dirty="0" smtClean="0"/>
              <a:t>nd</a:t>
            </a:r>
            <a:r>
              <a:rPr lang="en-US" i="1" dirty="0" smtClean="0"/>
              <a:t> avenue?</a:t>
            </a:r>
          </a:p>
          <a:p>
            <a:r>
              <a:rPr lang="en-US" i="1" dirty="0" smtClean="0"/>
              <a:t>p </a:t>
            </a:r>
            <a:r>
              <a:rPr lang="en-US" dirty="0" smtClean="0"/>
              <a:t>= .74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5596109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8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Oh yeah?</a:t>
            </a:r>
            <a:br>
              <a:rPr lang="en-US" b="1" dirty="0"/>
            </a:br>
            <a:r>
              <a:rPr lang="en-US" i="1" dirty="0"/>
              <a:t>Null is always false!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Big 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 anything**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Do we really care if: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Control: 7.12 seconds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Bingo: 7.16 seconds p&lt;.01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Answer 1: maybe!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Answer 2: Big 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everything is **</a:t>
            </a:r>
          </a:p>
          <a:p>
            <a:pPr marL="0" indent="0">
              <a:buNone/>
            </a:pPr>
            <a:r>
              <a:rPr lang="en-US" dirty="0" smtClean="0"/>
              <a:t>Answer 3: We don’t have big Ns!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Sample Size in </a:t>
            </a:r>
            <a:r>
              <a:rPr lang="en-US" b="1" i="1" dirty="0" smtClean="0"/>
              <a:t>Psych Science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2003-2010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0769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619753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Median: n=19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is N “too big” for </a:t>
            </a:r>
            <a:r>
              <a:rPr lang="en-US" b="1" i="1" dirty="0" smtClean="0"/>
              <a:t>p</a:t>
            </a:r>
            <a:r>
              <a:rPr lang="en-US" b="1" dirty="0" smtClean="0"/>
              <a:t>-values?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work near </a:t>
            </a:r>
            <a:r>
              <a:rPr lang="en-US" sz="4400" dirty="0"/>
              <a:t>w</a:t>
            </a:r>
            <a:r>
              <a:rPr lang="en-US" sz="4400" dirty="0" smtClean="0"/>
              <a:t>ealthy lab</a:t>
            </a:r>
          </a:p>
          <a:p>
            <a:pPr lvl="1"/>
            <a:r>
              <a:rPr lang="en-US" sz="4000" dirty="0" smtClean="0"/>
              <a:t>N&lt;500</a:t>
            </a:r>
          </a:p>
          <a:p>
            <a:pPr lvl="1"/>
            <a:r>
              <a:rPr lang="en-US" sz="4000" dirty="0" smtClean="0"/>
              <a:t>96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percentile </a:t>
            </a:r>
          </a:p>
          <a:p>
            <a:r>
              <a:rPr lang="en-US" sz="4400" dirty="0" smtClean="0"/>
              <a:t>In a 2x2 design</a:t>
            </a:r>
          </a:p>
          <a:p>
            <a:pPr lvl="1"/>
            <a:r>
              <a:rPr lang="en-US" sz="4000" dirty="0" smtClean="0"/>
              <a:t>80% power for </a:t>
            </a:r>
            <a:r>
              <a:rPr lang="en-US" sz="4000" b="1" dirty="0" smtClean="0">
                <a:solidFill>
                  <a:srgbClr val="FF0000"/>
                </a:solidFill>
              </a:rPr>
              <a:t>d=.5 (!)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…If lab can </a:t>
            </a:r>
            <a:r>
              <a:rPr lang="en-US" sz="3600" i="1" u="sng" dirty="0" smtClean="0"/>
              <a:t>barely</a:t>
            </a:r>
            <a:r>
              <a:rPr lang="en-US" sz="3600" dirty="0" smtClean="0"/>
              <a:t> tell you if d=0 or not.</a:t>
            </a:r>
          </a:p>
          <a:p>
            <a:endParaRPr lang="en-US" sz="3600" dirty="0" smtClean="0"/>
          </a:p>
          <a:p>
            <a:r>
              <a:rPr lang="en-US" sz="3600" dirty="0" smtClean="0"/>
              <a:t>Say we </a:t>
            </a:r>
            <a:r>
              <a:rPr lang="en-US" sz="3600" i="1" u="sng" dirty="0" smtClean="0"/>
              <a:t>did</a:t>
            </a:r>
            <a:r>
              <a:rPr lang="en-US" sz="3600" dirty="0" smtClean="0"/>
              <a:t> care about effect size</a:t>
            </a:r>
          </a:p>
          <a:p>
            <a:endParaRPr lang="en-US" sz="3600" dirty="0"/>
          </a:p>
          <a:p>
            <a:r>
              <a:rPr lang="en-US" sz="3600" dirty="0" smtClean="0"/>
              <a:t>How much would we learn?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3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57620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26" y="6076950"/>
            <a:ext cx="1676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6596390"/>
            <a:ext cx="6400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http://datacolada.org/2014/05/01/20-we-cannot-afford-to-study-effect-size-in-the-lab/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57400" y="3352800"/>
            <a:ext cx="6019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57400" y="2743200"/>
            <a:ext cx="6019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2133600"/>
            <a:ext cx="6019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1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Lab studies are never too big for </a:t>
            </a:r>
            <a:r>
              <a:rPr lang="en-US" i="1" dirty="0" smtClean="0"/>
              <a:t>p</a:t>
            </a:r>
            <a:r>
              <a:rPr lang="en-US" dirty="0" smtClean="0"/>
              <a:t>-values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However…</a:t>
            </a:r>
          </a:p>
          <a:p>
            <a:endParaRPr lang="en-US" dirty="0"/>
          </a:p>
          <a:p>
            <a:r>
              <a:rPr lang="en-US" dirty="0" smtClean="0"/>
              <a:t>They are always too small for confidence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If we have a p-value question</a:t>
            </a:r>
            <a:br>
              <a:rPr lang="en-US" b="1" dirty="0" smtClean="0"/>
            </a:br>
            <a:r>
              <a:rPr lang="en-US" b="1" dirty="0" smtClean="0"/>
              <a:t>And give a CI answer. What happens?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Case study: Bootstrapping &amp; mediation</a:t>
            </a:r>
          </a:p>
          <a:p>
            <a:pPr lvl="1"/>
            <a:r>
              <a:rPr lang="en-US" dirty="0" smtClean="0"/>
              <a:t>If p=.049</a:t>
            </a:r>
          </a:p>
          <a:p>
            <a:pPr lvl="2"/>
            <a:r>
              <a:rPr lang="en-US" dirty="0" smtClean="0"/>
              <a:t>“The confidence interval does not include 0” </a:t>
            </a:r>
          </a:p>
          <a:p>
            <a:pPr lvl="1"/>
            <a:r>
              <a:rPr lang="en-US" dirty="0" smtClean="0"/>
              <a:t>If p&lt;.0001</a:t>
            </a:r>
          </a:p>
          <a:p>
            <a:pPr lvl="2"/>
            <a:r>
              <a:rPr lang="en-US" dirty="0"/>
              <a:t>“The confidence interval does not include 0”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Confidence intervals have reduced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about Bayesian?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Recall: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Recall: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Recall: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Unclear </a:t>
            </a: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Recall: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Unclear </a:t>
            </a: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(Slightly more) </a:t>
            </a:r>
            <a:r>
              <a:rPr lang="en-US" sz="3600" b="1" dirty="0" smtClean="0"/>
              <a:t>Data needed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Bayesian Hypothesis Testing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Very nice approach</a:t>
            </a:r>
          </a:p>
          <a:p>
            <a:pPr lvl="1"/>
            <a:r>
              <a:rPr lang="en-US" dirty="0" smtClean="0"/>
              <a:t>Are data more compatible with null </a:t>
            </a:r>
            <a:r>
              <a:rPr lang="en-US" i="1" u="sng" dirty="0" smtClean="0"/>
              <a:t>or alternative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But</a:t>
            </a:r>
          </a:p>
          <a:p>
            <a:pPr lvl="1"/>
            <a:r>
              <a:rPr lang="en-US" i="1" dirty="0" smtClean="0"/>
              <a:t>Which alternative hypothesis?</a:t>
            </a:r>
          </a:p>
          <a:p>
            <a:pPr lvl="1"/>
            <a:r>
              <a:rPr lang="en-US" i="1" dirty="0" smtClean="0"/>
              <a:t>What’s the question?</a:t>
            </a:r>
          </a:p>
          <a:p>
            <a:r>
              <a:rPr lang="en-US" b="1" dirty="0" smtClean="0"/>
              <a:t>Psych Bayesians</a:t>
            </a:r>
            <a:r>
              <a:rPr lang="en-US" b="1" dirty="0"/>
              <a:t> </a:t>
            </a:r>
            <a:r>
              <a:rPr lang="en-US" b="1" dirty="0" smtClean="0"/>
              <a:t>(so far)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“default” alternative</a:t>
            </a:r>
          </a:p>
          <a:p>
            <a:pPr marL="457200" lvl="1" indent="0">
              <a:buNone/>
            </a:pPr>
            <a:r>
              <a:rPr lang="en-US" dirty="0" smtClean="0"/>
              <a:t>Null: d=0</a:t>
            </a:r>
          </a:p>
          <a:p>
            <a:pPr marL="457200" lvl="1" indent="0">
              <a:buNone/>
            </a:pPr>
            <a:r>
              <a:rPr lang="en-US" dirty="0" smtClean="0"/>
              <a:t>Alternative: </a:t>
            </a:r>
            <a:r>
              <a:rPr lang="en-US" dirty="0" err="1" smtClean="0"/>
              <a:t>d~N</a:t>
            </a:r>
            <a:r>
              <a:rPr lang="en-US" dirty="0" smtClean="0"/>
              <a:t>(0,1)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Problems with </a:t>
            </a:r>
            <a:br>
              <a:rPr lang="en-US" b="1" dirty="0" smtClean="0"/>
            </a:br>
            <a:r>
              <a:rPr lang="en-US" b="1" dirty="0" smtClean="0"/>
              <a:t>Default Alternative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Problem 1:</a:t>
            </a:r>
            <a:r>
              <a:rPr lang="en-US" dirty="0" smtClean="0"/>
              <a:t> Who asked that question?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Problem 2:</a:t>
            </a:r>
            <a:r>
              <a:rPr lang="en-US" dirty="0" smtClean="0"/>
              <a:t> If we ask that question</a:t>
            </a:r>
          </a:p>
          <a:p>
            <a:pPr lvl="1"/>
            <a:r>
              <a:rPr lang="en-US" dirty="0" smtClean="0"/>
              <a:t>Equivalent to p-value with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&lt;.01</a:t>
            </a:r>
          </a:p>
          <a:p>
            <a:pPr marL="457200" lvl="1" indent="0">
              <a:buNone/>
            </a:pPr>
            <a:r>
              <a:rPr lang="en-US" dirty="0" smtClean="0">
                <a:latin typeface="Times New Roman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dirty="0" smtClean="0">
                <a:latin typeface="Times New Roman"/>
                <a:cs typeface="Times New Roman"/>
              </a:rPr>
              <a:t>Slightly more data</a:t>
            </a:r>
          </a:p>
          <a:p>
            <a:pPr marL="45720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b="1" dirty="0" smtClean="0"/>
              <a:t>Problem 3:</a:t>
            </a:r>
            <a:r>
              <a:rPr lang="en-US" dirty="0" smtClean="0"/>
              <a:t> Answer changes (a lot) with </a:t>
            </a:r>
            <a:r>
              <a:rPr lang="en-US" dirty="0" err="1" smtClean="0"/>
              <a:t>o</a:t>
            </a:r>
            <a:r>
              <a:rPr lang="en-US" dirty="0" smtClean="0"/>
              <a:t> other alternative</a:t>
            </a:r>
          </a:p>
          <a:p>
            <a:pPr marL="0" indent="0">
              <a:buNone/>
            </a:pPr>
            <a:r>
              <a:rPr lang="en-US" dirty="0" smtClean="0"/>
              <a:t>	Null</a:t>
            </a:r>
            <a:r>
              <a:rPr lang="en-US" dirty="0"/>
              <a:t>: d=0</a:t>
            </a:r>
          </a:p>
          <a:p>
            <a:pPr marL="457200" lvl="1" indent="0">
              <a:buNone/>
            </a:pPr>
            <a:r>
              <a:rPr lang="en-US" dirty="0" smtClean="0"/>
              <a:t>	Alternative 1</a:t>
            </a:r>
            <a:r>
              <a:rPr lang="en-US" dirty="0" smtClean="0"/>
              <a:t>:  </a:t>
            </a:r>
            <a:r>
              <a:rPr lang="en-US" dirty="0" err="1" smtClean="0"/>
              <a:t>d~N</a:t>
            </a:r>
            <a:r>
              <a:rPr lang="en-US" dirty="0" smtClean="0"/>
              <a:t>(0,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Alternative 2:  </a:t>
            </a:r>
            <a:r>
              <a:rPr lang="en-US" dirty="0" err="1"/>
              <a:t>d~N</a:t>
            </a:r>
            <a:r>
              <a:rPr lang="en-US" dirty="0"/>
              <a:t>(0, </a:t>
            </a:r>
            <a:r>
              <a:rPr lang="en-US" b="1" dirty="0" smtClean="0">
                <a:solidFill>
                  <a:srgbClr val="FF0000"/>
                </a:solidFill>
              </a:rPr>
              <a:t>.5)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Alternative </a:t>
            </a:r>
            <a:r>
              <a:rPr lang="en-US" dirty="0" smtClean="0"/>
              <a:t>3:  </a:t>
            </a:r>
            <a:r>
              <a:rPr lang="en-US" dirty="0" err="1"/>
              <a:t>d~N</a:t>
            </a:r>
            <a:r>
              <a:rPr lang="en-US" dirty="0"/>
              <a:t>(0, </a:t>
            </a:r>
            <a:r>
              <a:rPr lang="en-US" b="1" dirty="0" smtClean="0">
                <a:solidFill>
                  <a:srgbClr val="FF0000"/>
                </a:solidFill>
              </a:rPr>
              <a:t>.25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Same data, different answer. </a:t>
            </a:r>
          </a:p>
          <a:p>
            <a:pPr marL="457200" lvl="1" indent="0">
              <a:buNone/>
            </a:pPr>
            <a:r>
              <a:rPr lang="en-US" dirty="0" smtClean="0"/>
              <a:t>Not clear which it is we are asking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Last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</a:t>
            </a:r>
            <a:r>
              <a:rPr lang="en-US" dirty="0" smtClean="0">
                <a:sym typeface="Wingdings" panose="05000000000000000000" pitchFamily="2" charset="2"/>
              </a:rPr>
              <a:t> S</a:t>
            </a:r>
            <a:r>
              <a:rPr lang="en-US" dirty="0" smtClean="0"/>
              <a:t>tats</a:t>
            </a:r>
          </a:p>
          <a:p>
            <a:r>
              <a:rPr lang="en-US" dirty="0" smtClean="0"/>
              <a:t>Does effect exist in the lab?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-value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i="1" u="sng" dirty="0" smtClean="0"/>
              <a:t>may</a:t>
            </a:r>
            <a:r>
              <a:rPr lang="en-US" dirty="0" smtClean="0"/>
              <a:t> be the wrong question</a:t>
            </a:r>
          </a:p>
          <a:p>
            <a:pPr lvl="1"/>
            <a:r>
              <a:rPr lang="en-US" dirty="0" smtClean="0"/>
              <a:t>Let’s debate </a:t>
            </a:r>
            <a:r>
              <a:rPr lang="en-US" i="1" u="sng" dirty="0" smtClean="0"/>
              <a:t>that</a:t>
            </a:r>
          </a:p>
          <a:p>
            <a:r>
              <a:rPr lang="en-US" dirty="0" smtClean="0"/>
              <a:t>Be explicit about consequences</a:t>
            </a:r>
          </a:p>
          <a:p>
            <a:pPr lvl="2"/>
            <a:r>
              <a:rPr lang="en-US" dirty="0" smtClean="0"/>
              <a:t>Can we study our own thing?</a:t>
            </a:r>
            <a:endParaRPr lang="en-US" dirty="0"/>
          </a:p>
          <a:p>
            <a:pPr lvl="2"/>
            <a:r>
              <a:rPr lang="en-US" dirty="0" smtClean="0"/>
              <a:t>Leave the lab?</a:t>
            </a:r>
          </a:p>
          <a:p>
            <a:pPr lvl="2"/>
            <a:r>
              <a:rPr lang="en-US" dirty="0" smtClean="0"/>
              <a:t>Go Within-Subject?</a:t>
            </a:r>
          </a:p>
          <a:p>
            <a:pPr lvl="2"/>
            <a:r>
              <a:rPr lang="en-US" dirty="0" smtClean="0"/>
              <a:t>Research other things?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38437"/>
            <a:ext cx="1676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New</a:t>
            </a:r>
            <a:r>
              <a:rPr lang="en-US" sz="3600" b="1" dirty="0" smtClean="0"/>
              <a:t> 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New</a:t>
            </a:r>
            <a:r>
              <a:rPr lang="en-US" sz="3600" b="1" dirty="0" smtClean="0"/>
              <a:t> 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New</a:t>
            </a:r>
            <a:r>
              <a:rPr lang="en-US" sz="3600" b="1" dirty="0" smtClean="0"/>
              <a:t> 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New</a:t>
            </a:r>
            <a:r>
              <a:rPr lang="en-US" sz="3600" b="1" dirty="0" smtClean="0"/>
              <a:t> 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New</a:t>
            </a:r>
            <a:r>
              <a:rPr lang="en-US" sz="3600" b="1" dirty="0" smtClean="0"/>
              <a:t> 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Much more </a:t>
            </a:r>
            <a:r>
              <a:rPr lang="en-US" sz="3600" b="1" dirty="0" smtClean="0"/>
              <a:t>Data needed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Unclear </a:t>
            </a: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Data needs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Unclear </a:t>
            </a:r>
            <a:r>
              <a:rPr lang="en-US" sz="3600" b="1" dirty="0" smtClean="0"/>
              <a:t>Question</a:t>
            </a: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Bayesian </a:t>
            </a:r>
            <a:r>
              <a:rPr lang="en-US" sz="3600" b="1" dirty="0" smtClean="0"/>
              <a:t>Statistics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(Slightly more) </a:t>
            </a:r>
            <a:r>
              <a:rPr lang="en-US" sz="3600" b="1" dirty="0" smtClean="0"/>
              <a:t>Data needed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22860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4343400"/>
            <a:ext cx="0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E5F4-3E04-4006-8C62-F4A223F896F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8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693</Words>
  <Application>Microsoft Office PowerPoint</Application>
  <PresentationFormat>On-screen Show (4:3)</PresentationFormat>
  <Paragraphs>270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Could you repeat the question please?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question are you interested on?</vt:lpstr>
      <vt:lpstr>Results</vt:lpstr>
      <vt:lpstr>PowerPoint Presentation</vt:lpstr>
      <vt:lpstr>Oh yeah? Null is always false!</vt:lpstr>
      <vt:lpstr>Simonsohn (2011)</vt:lpstr>
      <vt:lpstr>Oh yeah? Null is always false!</vt:lpstr>
      <vt:lpstr>Sample Size in Psych Science  2003-2010</vt:lpstr>
      <vt:lpstr>When is N “too big” for p-values?</vt:lpstr>
      <vt:lpstr>Wait</vt:lpstr>
      <vt:lpstr>PowerPoint Presentation</vt:lpstr>
      <vt:lpstr>PowerPoint Presentation</vt:lpstr>
      <vt:lpstr>If we have a p-value question And give a CI answer. What happens?</vt:lpstr>
      <vt:lpstr>What about Bayesian?</vt:lpstr>
      <vt:lpstr>Recall:</vt:lpstr>
      <vt:lpstr>Recall:</vt:lpstr>
      <vt:lpstr>Recall:</vt:lpstr>
      <vt:lpstr>Recall:</vt:lpstr>
      <vt:lpstr>Bayesian Hypothesis Testing</vt:lpstr>
      <vt:lpstr>Three Problems with  Default Alternative</vt:lpstr>
      <vt:lpstr>Last Slide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repeat the question please?</dc:title>
  <dc:creator>Uri</dc:creator>
  <cp:lastModifiedBy>Simonsohn, Uri</cp:lastModifiedBy>
  <cp:revision>45</cp:revision>
  <dcterms:created xsi:type="dcterms:W3CDTF">2014-10-02T14:26:59Z</dcterms:created>
  <dcterms:modified xsi:type="dcterms:W3CDTF">2014-10-07T17:56:22Z</dcterms:modified>
</cp:coreProperties>
</file>